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8" autoAdjust="0"/>
    <p:restoredTop sz="94660"/>
  </p:normalViewPr>
  <p:slideViewPr>
    <p:cSldViewPr>
      <p:cViewPr varScale="1">
        <p:scale>
          <a:sx n="69" d="100"/>
          <a:sy n="69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41D774-35A6-4B11-A989-82E1151AE8B7}" type="doc">
      <dgm:prSet loTypeId="urn:microsoft.com/office/officeart/2005/8/layout/vList6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63E87E1F-46E7-42E3-BC34-E480D41B9F7E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«</a:t>
          </a:r>
          <a:r>
            <a:rPr lang="ru-RU" sz="3200" b="1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corrumpire</a:t>
          </a:r>
          <a:r>
            <a:rPr lang="ru-RU" sz="3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» </a:t>
          </a:r>
          <a:endParaRPr lang="ru-RU" sz="3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E0367700-EEB6-4F05-8AFD-872848E8B2D8}" type="parTrans" cxnId="{561F6316-3088-4D85-8E89-8206ABF63A8C}">
      <dgm:prSet/>
      <dgm:spPr/>
      <dgm:t>
        <a:bodyPr/>
        <a:lstStyle/>
        <a:p>
          <a:endParaRPr lang="ru-RU"/>
        </a:p>
      </dgm:t>
    </dgm:pt>
    <dgm:pt modelId="{6A9319DB-592C-46C6-AE2E-CE89628811F4}" type="sibTrans" cxnId="{561F6316-3088-4D85-8E89-8206ABF63A8C}">
      <dgm:prSet/>
      <dgm:spPr/>
      <dgm:t>
        <a:bodyPr/>
        <a:lstStyle/>
        <a:p>
          <a:endParaRPr lang="ru-RU"/>
        </a:p>
      </dgm:t>
    </dgm:pt>
    <dgm:pt modelId="{A05765E8-7A0F-47B2-8A17-16C4AB604621}">
      <dgm:prSet phldrT="[Текст]" custT="1"/>
      <dgm:spPr/>
      <dgm:t>
        <a:bodyPr/>
        <a:lstStyle/>
        <a:p>
          <a:r>
            <a:rPr lang="ru-RU" sz="2000" dirty="0" smtClean="0">
              <a:latin typeface="Arial" pitchFamily="34" charset="0"/>
              <a:cs typeface="Arial" pitchFamily="34" charset="0"/>
            </a:rPr>
            <a:t>«разламывать, портить, разрушать, повреждать, фальсифицировать, подкупать»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47599082-940B-4A3E-A814-E9B900247636}" type="parTrans" cxnId="{FDC025E2-75CD-47CB-A291-19A75EC6130E}">
      <dgm:prSet/>
      <dgm:spPr/>
      <dgm:t>
        <a:bodyPr/>
        <a:lstStyle/>
        <a:p>
          <a:endParaRPr lang="ru-RU"/>
        </a:p>
      </dgm:t>
    </dgm:pt>
    <dgm:pt modelId="{F299BE3F-1BFF-4108-896A-BC338DDDB191}" type="sibTrans" cxnId="{FDC025E2-75CD-47CB-A291-19A75EC6130E}">
      <dgm:prSet/>
      <dgm:spPr/>
      <dgm:t>
        <a:bodyPr/>
        <a:lstStyle/>
        <a:p>
          <a:endParaRPr lang="ru-RU"/>
        </a:p>
      </dgm:t>
    </dgm:pt>
    <dgm:pt modelId="{06FA84E7-F4E1-42F5-9245-1D861EE749E4}">
      <dgm:prSet phldrT="[Текст]" custT="1"/>
      <dgm:spPr/>
      <dgm:t>
        <a:bodyPr/>
        <a:lstStyle/>
        <a:p>
          <a:r>
            <a:rPr lang="ru-RU" sz="2000" dirty="0" smtClean="0">
              <a:latin typeface="Arial" pitchFamily="34" charset="0"/>
              <a:cs typeface="Arial" pitchFamily="34" charset="0"/>
            </a:rPr>
            <a:t>«совращение, упадок, извращенность, плохое состояние, превратность (мнения или взгляда)» 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2929D570-7E26-4B22-942F-D791AB21A0E1}" type="parTrans" cxnId="{71ED4F54-F7ED-4FA1-AFC0-C008320D35BC}">
      <dgm:prSet/>
      <dgm:spPr/>
      <dgm:t>
        <a:bodyPr/>
        <a:lstStyle/>
        <a:p>
          <a:endParaRPr lang="ru-RU"/>
        </a:p>
      </dgm:t>
    </dgm:pt>
    <dgm:pt modelId="{B6C244E0-54EF-44A9-8398-BB74A60AA431}" type="sibTrans" cxnId="{71ED4F54-F7ED-4FA1-AFC0-C008320D35BC}">
      <dgm:prSet/>
      <dgm:spPr/>
      <dgm:t>
        <a:bodyPr/>
        <a:lstStyle/>
        <a:p>
          <a:endParaRPr lang="ru-RU"/>
        </a:p>
      </dgm:t>
    </dgm:pt>
    <dgm:pt modelId="{08467C85-AEF6-416F-9352-71578AA853A3}">
      <dgm:prSet phldrT="[Текст]" custT="1"/>
      <dgm:spPr/>
      <dgm:t>
        <a:bodyPr/>
        <a:lstStyle/>
        <a:p>
          <a:r>
            <a:rPr lang="ru-RU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«</a:t>
          </a:r>
          <a:r>
            <a:rPr lang="ru-RU" sz="36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corruptio</a:t>
          </a:r>
          <a:r>
            <a:rPr lang="ru-RU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» </a:t>
          </a:r>
          <a:endParaRPr lang="ru-RU" sz="3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FA93C14-B949-4B12-9A7C-4076B1582D62}" type="parTrans" cxnId="{4A89C94F-07F6-46DF-AA87-63C46DD41447}">
      <dgm:prSet/>
      <dgm:spPr/>
      <dgm:t>
        <a:bodyPr/>
        <a:lstStyle/>
        <a:p>
          <a:endParaRPr lang="ru-RU"/>
        </a:p>
      </dgm:t>
    </dgm:pt>
    <dgm:pt modelId="{D5D7C2DF-037C-43E1-AB11-A1BEE254C98B}" type="sibTrans" cxnId="{4A89C94F-07F6-46DF-AA87-63C46DD41447}">
      <dgm:prSet/>
      <dgm:spPr/>
      <dgm:t>
        <a:bodyPr/>
        <a:lstStyle/>
        <a:p>
          <a:endParaRPr lang="ru-RU"/>
        </a:p>
      </dgm:t>
    </dgm:pt>
    <dgm:pt modelId="{3FA705E0-606C-4894-AB85-1DBD8F2A2CF5}">
      <dgm:prSet phldrT="[Текст]"/>
      <dgm:spPr/>
      <dgm:t>
        <a:bodyPr/>
        <a:lstStyle/>
        <a:p>
          <a:r>
            <a:rPr lang="ru-RU" b="1" dirty="0" smtClean="0">
              <a:latin typeface="Arial" pitchFamily="34" charset="0"/>
              <a:cs typeface="Arial" pitchFamily="34" charset="0"/>
            </a:rPr>
            <a:t>«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cor</a:t>
          </a:r>
          <a:r>
            <a:rPr lang="ru-RU" b="1" dirty="0" smtClean="0">
              <a:latin typeface="Arial" pitchFamily="34" charset="0"/>
              <a:cs typeface="Arial" pitchFamily="34" charset="0"/>
            </a:rPr>
            <a:t>»</a:t>
          </a:r>
          <a:r>
            <a:rPr lang="ru-RU" dirty="0" smtClean="0">
              <a:latin typeface="Arial" pitchFamily="34" charset="0"/>
              <a:cs typeface="Arial" pitchFamily="34" charset="0"/>
            </a:rPr>
            <a:t> (сердце, душа, дух, рассудок);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281FD15-ABD9-4E4A-A572-8C8BE503D5D0}" type="parTrans" cxnId="{719569FC-15B5-4539-9BEA-CE1D76867FAB}">
      <dgm:prSet/>
      <dgm:spPr/>
      <dgm:t>
        <a:bodyPr/>
        <a:lstStyle/>
        <a:p>
          <a:endParaRPr lang="ru-RU"/>
        </a:p>
      </dgm:t>
    </dgm:pt>
    <dgm:pt modelId="{5AC530AF-7F7F-46C2-9C11-09DD18EC3EF2}" type="sibTrans" cxnId="{719569FC-15B5-4539-9BEA-CE1D76867FAB}">
      <dgm:prSet/>
      <dgm:spPr/>
      <dgm:t>
        <a:bodyPr/>
        <a:lstStyle/>
        <a:p>
          <a:endParaRPr lang="ru-RU"/>
        </a:p>
      </dgm:t>
    </dgm:pt>
    <dgm:pt modelId="{80D77812-CF7C-4A21-9374-5C73FC51C007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«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ruptum</a:t>
          </a:r>
          <a:r>
            <a:rPr lang="ru-RU" b="1" dirty="0" smtClean="0">
              <a:latin typeface="Arial" pitchFamily="34" charset="0"/>
              <a:cs typeface="Arial" pitchFamily="34" charset="0"/>
            </a:rPr>
            <a:t>»</a:t>
          </a:r>
          <a:r>
            <a:rPr lang="ru-RU" dirty="0" smtClean="0">
              <a:latin typeface="Arial" pitchFamily="34" charset="0"/>
              <a:cs typeface="Arial" pitchFamily="34" charset="0"/>
            </a:rPr>
            <a:t> (портить, разрушать).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2D892397-F136-4002-8911-3F8C97E8F14B}" type="parTrans" cxnId="{7828076C-348B-4085-A077-C56D8EAC2274}">
      <dgm:prSet/>
      <dgm:spPr/>
      <dgm:t>
        <a:bodyPr/>
        <a:lstStyle/>
        <a:p>
          <a:endParaRPr lang="ru-RU"/>
        </a:p>
      </dgm:t>
    </dgm:pt>
    <dgm:pt modelId="{E1C8FDFF-7BBB-46EE-9679-42D6CF509D5C}" type="sibTrans" cxnId="{7828076C-348B-4085-A077-C56D8EAC2274}">
      <dgm:prSet/>
      <dgm:spPr/>
      <dgm:t>
        <a:bodyPr/>
        <a:lstStyle/>
        <a:p>
          <a:endParaRPr lang="ru-RU"/>
        </a:p>
      </dgm:t>
    </dgm:pt>
    <dgm:pt modelId="{70EE40BE-E35C-4C77-9DF9-47E91505260F}" type="pres">
      <dgm:prSet presAssocID="{0B41D774-35A6-4B11-A989-82E1151AE8B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E2E6D80-2D89-4BEF-8D69-427D5C4767FD}" type="pres">
      <dgm:prSet presAssocID="{63E87E1F-46E7-42E3-BC34-E480D41B9F7E}" presName="linNode" presStyleCnt="0"/>
      <dgm:spPr/>
    </dgm:pt>
    <dgm:pt modelId="{F3EEA085-609E-4ED4-A215-5CC489F7217B}" type="pres">
      <dgm:prSet presAssocID="{63E87E1F-46E7-42E3-BC34-E480D41B9F7E}" presName="parentShp" presStyleLbl="node1" presStyleIdx="0" presStyleCnt="2" custLinFactNeighborX="1444" custLinFactNeighborY="-50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7F8D63-042C-453C-BEBF-0E37B87F12EA}" type="pres">
      <dgm:prSet presAssocID="{63E87E1F-46E7-42E3-BC34-E480D41B9F7E}" presName="childShp" presStyleLbl="bgAccFollowNode1" presStyleIdx="0" presStyleCnt="2" custScaleX="105613" custScaleY="1473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5D78A-4089-4005-AC2E-F8D217A2C3F5}" type="pres">
      <dgm:prSet presAssocID="{6A9319DB-592C-46C6-AE2E-CE89628811F4}" presName="spacing" presStyleCnt="0"/>
      <dgm:spPr/>
    </dgm:pt>
    <dgm:pt modelId="{245FDB22-696D-4F49-BE4E-D5A3D7B262BD}" type="pres">
      <dgm:prSet presAssocID="{08467C85-AEF6-416F-9352-71578AA853A3}" presName="linNode" presStyleCnt="0"/>
      <dgm:spPr/>
    </dgm:pt>
    <dgm:pt modelId="{3E51B40B-51DA-40B7-95DC-F892EBAE7711}" type="pres">
      <dgm:prSet presAssocID="{08467C85-AEF6-416F-9352-71578AA853A3}" presName="parentShp" presStyleLbl="node1" presStyleIdx="1" presStyleCnt="2" custScaleX="999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1E545-7B7B-4DCB-9DAF-051D5C12A23D}" type="pres">
      <dgm:prSet presAssocID="{08467C85-AEF6-416F-9352-71578AA853A3}" presName="childShp" presStyleLbl="bgAccFollowNode1" presStyleIdx="1" presStyleCnt="2" custScaleX="91304" custScaleY="141509" custLinFactNeighborX="3389" custLinFactNeighborY="196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DDF673-B300-4D88-BA3D-8C90CB864020}" type="presOf" srcId="{A05765E8-7A0F-47B2-8A17-16C4AB604621}" destId="{E97F8D63-042C-453C-BEBF-0E37B87F12EA}" srcOrd="0" destOrd="0" presId="urn:microsoft.com/office/officeart/2005/8/layout/vList6"/>
    <dgm:cxn modelId="{5470EBB6-CD95-480D-AA99-4564AD29A573}" type="presOf" srcId="{08467C85-AEF6-416F-9352-71578AA853A3}" destId="{3E51B40B-51DA-40B7-95DC-F892EBAE7711}" srcOrd="0" destOrd="0" presId="urn:microsoft.com/office/officeart/2005/8/layout/vList6"/>
    <dgm:cxn modelId="{A5CB26CA-AE5E-4595-BB72-9141CC5CAD14}" type="presOf" srcId="{63E87E1F-46E7-42E3-BC34-E480D41B9F7E}" destId="{F3EEA085-609E-4ED4-A215-5CC489F7217B}" srcOrd="0" destOrd="0" presId="urn:microsoft.com/office/officeart/2005/8/layout/vList6"/>
    <dgm:cxn modelId="{69E2174A-F0D3-4B2E-A5EB-FF019E6C7D17}" type="presOf" srcId="{06FA84E7-F4E1-42F5-9245-1D861EE749E4}" destId="{E97F8D63-042C-453C-BEBF-0E37B87F12EA}" srcOrd="0" destOrd="1" presId="urn:microsoft.com/office/officeart/2005/8/layout/vList6"/>
    <dgm:cxn modelId="{71ED4F54-F7ED-4FA1-AFC0-C008320D35BC}" srcId="{63E87E1F-46E7-42E3-BC34-E480D41B9F7E}" destId="{06FA84E7-F4E1-42F5-9245-1D861EE749E4}" srcOrd="1" destOrd="0" parTransId="{2929D570-7E26-4B22-942F-D791AB21A0E1}" sibTransId="{B6C244E0-54EF-44A9-8398-BB74A60AA431}"/>
    <dgm:cxn modelId="{8D35571C-F64D-44ED-AE03-AF56B884F1FA}" type="presOf" srcId="{80D77812-CF7C-4A21-9374-5C73FC51C007}" destId="{C251E545-7B7B-4DCB-9DAF-051D5C12A23D}" srcOrd="0" destOrd="1" presId="urn:microsoft.com/office/officeart/2005/8/layout/vList6"/>
    <dgm:cxn modelId="{FDC025E2-75CD-47CB-A291-19A75EC6130E}" srcId="{63E87E1F-46E7-42E3-BC34-E480D41B9F7E}" destId="{A05765E8-7A0F-47B2-8A17-16C4AB604621}" srcOrd="0" destOrd="0" parTransId="{47599082-940B-4A3E-A814-E9B900247636}" sibTransId="{F299BE3F-1BFF-4108-896A-BC338DDDB191}"/>
    <dgm:cxn modelId="{4A89C94F-07F6-46DF-AA87-63C46DD41447}" srcId="{0B41D774-35A6-4B11-A989-82E1151AE8B7}" destId="{08467C85-AEF6-416F-9352-71578AA853A3}" srcOrd="1" destOrd="0" parTransId="{BFA93C14-B949-4B12-9A7C-4076B1582D62}" sibTransId="{D5D7C2DF-037C-43E1-AB11-A1BEE254C98B}"/>
    <dgm:cxn modelId="{7828076C-348B-4085-A077-C56D8EAC2274}" srcId="{08467C85-AEF6-416F-9352-71578AA853A3}" destId="{80D77812-CF7C-4A21-9374-5C73FC51C007}" srcOrd="1" destOrd="0" parTransId="{2D892397-F136-4002-8911-3F8C97E8F14B}" sibTransId="{E1C8FDFF-7BBB-46EE-9679-42D6CF509D5C}"/>
    <dgm:cxn modelId="{8C472273-F8CE-4497-A7B2-2C5C938DFF51}" type="presOf" srcId="{3FA705E0-606C-4894-AB85-1DBD8F2A2CF5}" destId="{C251E545-7B7B-4DCB-9DAF-051D5C12A23D}" srcOrd="0" destOrd="0" presId="urn:microsoft.com/office/officeart/2005/8/layout/vList6"/>
    <dgm:cxn modelId="{561F6316-3088-4D85-8E89-8206ABF63A8C}" srcId="{0B41D774-35A6-4B11-A989-82E1151AE8B7}" destId="{63E87E1F-46E7-42E3-BC34-E480D41B9F7E}" srcOrd="0" destOrd="0" parTransId="{E0367700-EEB6-4F05-8AFD-872848E8B2D8}" sibTransId="{6A9319DB-592C-46C6-AE2E-CE89628811F4}"/>
    <dgm:cxn modelId="{719569FC-15B5-4539-9BEA-CE1D76867FAB}" srcId="{08467C85-AEF6-416F-9352-71578AA853A3}" destId="{3FA705E0-606C-4894-AB85-1DBD8F2A2CF5}" srcOrd="0" destOrd="0" parTransId="{C281FD15-ABD9-4E4A-A572-8C8BE503D5D0}" sibTransId="{5AC530AF-7F7F-46C2-9C11-09DD18EC3EF2}"/>
    <dgm:cxn modelId="{14484457-6486-4906-8560-A65168BFFAC4}" type="presOf" srcId="{0B41D774-35A6-4B11-A989-82E1151AE8B7}" destId="{70EE40BE-E35C-4C77-9DF9-47E91505260F}" srcOrd="0" destOrd="0" presId="urn:microsoft.com/office/officeart/2005/8/layout/vList6"/>
    <dgm:cxn modelId="{3413D213-1499-4B1D-AE6F-A72AEF6AA814}" type="presParOf" srcId="{70EE40BE-E35C-4C77-9DF9-47E91505260F}" destId="{1E2E6D80-2D89-4BEF-8D69-427D5C4767FD}" srcOrd="0" destOrd="0" presId="urn:microsoft.com/office/officeart/2005/8/layout/vList6"/>
    <dgm:cxn modelId="{4F94224F-6B5F-4295-84BD-83C297B3B2D7}" type="presParOf" srcId="{1E2E6D80-2D89-4BEF-8D69-427D5C4767FD}" destId="{F3EEA085-609E-4ED4-A215-5CC489F7217B}" srcOrd="0" destOrd="0" presId="urn:microsoft.com/office/officeart/2005/8/layout/vList6"/>
    <dgm:cxn modelId="{CD06B97F-481F-4C13-827C-2317017833F4}" type="presParOf" srcId="{1E2E6D80-2D89-4BEF-8D69-427D5C4767FD}" destId="{E97F8D63-042C-453C-BEBF-0E37B87F12EA}" srcOrd="1" destOrd="0" presId="urn:microsoft.com/office/officeart/2005/8/layout/vList6"/>
    <dgm:cxn modelId="{70AA49A2-0389-4294-92DE-768446CCD1D1}" type="presParOf" srcId="{70EE40BE-E35C-4C77-9DF9-47E91505260F}" destId="{0FB5D78A-4089-4005-AC2E-F8D217A2C3F5}" srcOrd="1" destOrd="0" presId="urn:microsoft.com/office/officeart/2005/8/layout/vList6"/>
    <dgm:cxn modelId="{FF6CE6A6-6DC1-4FE2-8CF0-F4477ECC94A3}" type="presParOf" srcId="{70EE40BE-E35C-4C77-9DF9-47E91505260F}" destId="{245FDB22-696D-4F49-BE4E-D5A3D7B262BD}" srcOrd="2" destOrd="0" presId="urn:microsoft.com/office/officeart/2005/8/layout/vList6"/>
    <dgm:cxn modelId="{5E7246F6-5059-471E-9B8B-16892643378F}" type="presParOf" srcId="{245FDB22-696D-4F49-BE4E-D5A3D7B262BD}" destId="{3E51B40B-51DA-40B7-95DC-F892EBAE7711}" srcOrd="0" destOrd="0" presId="urn:microsoft.com/office/officeart/2005/8/layout/vList6"/>
    <dgm:cxn modelId="{BE49140A-6F1E-4508-AEB9-1033C05C0C68}" type="presParOf" srcId="{245FDB22-696D-4F49-BE4E-D5A3D7B262BD}" destId="{C251E545-7B7B-4DCB-9DAF-051D5C12A23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53B3B2-556F-4DF4-A745-06BBFA964AC0}" type="doc">
      <dgm:prSet loTypeId="urn:microsoft.com/office/officeart/2005/8/layout/process1" loCatId="process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A8154012-52D3-4C6B-8210-EC5FA4FDFDD0}">
      <dgm:prSet phldrT="[Текст]" custT="1"/>
      <dgm:spPr/>
      <dgm:t>
        <a:bodyPr/>
        <a:lstStyle/>
        <a:p>
          <a:r>
            <a:rPr lang="ru-RU" sz="2000" b="1" i="1" dirty="0" smtClean="0">
              <a:latin typeface="Arial" pitchFamily="34" charset="0"/>
              <a:cs typeface="Arial" pitchFamily="34" charset="0"/>
            </a:rPr>
            <a:t>СОЦИАЛЬНОЕ ЯВЛЕНИЕ</a:t>
          </a:r>
          <a:endParaRPr lang="ru-RU" sz="2000" b="1" i="1" dirty="0">
            <a:latin typeface="Arial" pitchFamily="34" charset="0"/>
            <a:cs typeface="Arial" pitchFamily="34" charset="0"/>
          </a:endParaRPr>
        </a:p>
      </dgm:t>
    </dgm:pt>
    <dgm:pt modelId="{7E820CC2-2F96-46C6-99E8-047A16207382}" type="parTrans" cxnId="{3CE1706D-E7D2-435B-AB15-3E51B3AB7D2D}">
      <dgm:prSet/>
      <dgm:spPr/>
      <dgm:t>
        <a:bodyPr/>
        <a:lstStyle/>
        <a:p>
          <a:endParaRPr lang="ru-RU"/>
        </a:p>
      </dgm:t>
    </dgm:pt>
    <dgm:pt modelId="{12FE0E78-57A2-43B8-870D-410FF3FC0075}" type="sibTrans" cxnId="{3CE1706D-E7D2-435B-AB15-3E51B3AB7D2D}">
      <dgm:prSet/>
      <dgm:spPr/>
      <dgm:t>
        <a:bodyPr/>
        <a:lstStyle/>
        <a:p>
          <a:endParaRPr lang="ru-RU"/>
        </a:p>
      </dgm:t>
    </dgm:pt>
    <dgm:pt modelId="{20895291-7616-434B-96A9-6C68A07F2B38}">
      <dgm:prSet phldrT="[Текст]" custT="1"/>
      <dgm:spPr/>
      <dgm:t>
        <a:bodyPr/>
        <a:lstStyle/>
        <a:p>
          <a:r>
            <a:rPr lang="ru-RU" sz="3200" b="1" dirty="0" smtClean="0">
              <a:latin typeface="Arial" pitchFamily="34" charset="0"/>
              <a:cs typeface="Arial" pitchFamily="34" charset="0"/>
            </a:rPr>
            <a:t>КОРРУПЦИЯ</a:t>
          </a:r>
          <a:endParaRPr lang="ru-RU" sz="3200" b="1" dirty="0">
            <a:latin typeface="Arial" pitchFamily="34" charset="0"/>
            <a:cs typeface="Arial" pitchFamily="34" charset="0"/>
          </a:endParaRPr>
        </a:p>
      </dgm:t>
    </dgm:pt>
    <dgm:pt modelId="{DE6D84D9-6BD2-4127-9805-5EBEF8E6A30D}" type="parTrans" cxnId="{3C9B2A03-6FAF-423D-89B8-29320D17930E}">
      <dgm:prSet/>
      <dgm:spPr/>
      <dgm:t>
        <a:bodyPr/>
        <a:lstStyle/>
        <a:p>
          <a:endParaRPr lang="ru-RU"/>
        </a:p>
      </dgm:t>
    </dgm:pt>
    <dgm:pt modelId="{428F61D8-BC0E-435D-966A-E25073C2C67C}" type="sibTrans" cxnId="{3C9B2A03-6FAF-423D-89B8-29320D17930E}">
      <dgm:prSet/>
      <dgm:spPr/>
      <dgm:t>
        <a:bodyPr/>
        <a:lstStyle/>
        <a:p>
          <a:endParaRPr lang="ru-RU"/>
        </a:p>
      </dgm:t>
    </dgm:pt>
    <dgm:pt modelId="{6E97AE7C-AA72-4329-87FB-9FFC3B470F37}">
      <dgm:prSet phldrT="[Текст]" custT="1"/>
      <dgm:spPr/>
      <dgm:t>
        <a:bodyPr/>
        <a:lstStyle/>
        <a:p>
          <a:r>
            <a:rPr lang="ru-RU" sz="2000" b="1" i="1" dirty="0" smtClean="0">
              <a:latin typeface="Arial" pitchFamily="34" charset="0"/>
              <a:cs typeface="Arial" pitchFamily="34" charset="0"/>
            </a:rPr>
            <a:t>ПРЕСТУПЛЕНИЕ</a:t>
          </a:r>
          <a:endParaRPr lang="ru-RU" sz="2000" b="1" i="1" dirty="0">
            <a:latin typeface="Arial" pitchFamily="34" charset="0"/>
            <a:cs typeface="Arial" pitchFamily="34" charset="0"/>
          </a:endParaRPr>
        </a:p>
      </dgm:t>
    </dgm:pt>
    <dgm:pt modelId="{4431BB33-97B9-4BA5-ADAF-F05F6D26E227}" type="parTrans" cxnId="{E2FAE1D7-6D1B-4F84-BBB9-4E27DF02914E}">
      <dgm:prSet/>
      <dgm:spPr/>
      <dgm:t>
        <a:bodyPr/>
        <a:lstStyle/>
        <a:p>
          <a:endParaRPr lang="ru-RU"/>
        </a:p>
      </dgm:t>
    </dgm:pt>
    <dgm:pt modelId="{B18E0372-FB0B-4F14-9E93-112BE6CB8298}" type="sibTrans" cxnId="{E2FAE1D7-6D1B-4F84-BBB9-4E27DF02914E}">
      <dgm:prSet/>
      <dgm:spPr/>
      <dgm:t>
        <a:bodyPr/>
        <a:lstStyle/>
        <a:p>
          <a:endParaRPr lang="ru-RU"/>
        </a:p>
      </dgm:t>
    </dgm:pt>
    <dgm:pt modelId="{B3BC852E-12E4-4942-A05F-1AA1349F7DD6}" type="pres">
      <dgm:prSet presAssocID="{CF53B3B2-556F-4DF4-A745-06BBFA964AC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F98ED4-2BDE-47EB-9AF4-D710928D01BD}" type="pres">
      <dgm:prSet presAssocID="{A8154012-52D3-4C6B-8210-EC5FA4FDFDD0}" presName="node" presStyleLbl="node1" presStyleIdx="0" presStyleCnt="3" custScaleX="1491964" custLinFactY="6352" custLinFactNeighborX="6913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1442A9-33E0-4E58-81D8-AB7E6678049E}" type="pres">
      <dgm:prSet presAssocID="{12FE0E78-57A2-43B8-870D-410FF3FC0075}" presName="sibTrans" presStyleLbl="sibTrans2D1" presStyleIdx="0" presStyleCnt="2" custScaleX="73255" custScaleY="198102" custLinFactNeighborX="-82068" custLinFactNeighborY="31572"/>
      <dgm:spPr/>
      <dgm:t>
        <a:bodyPr/>
        <a:lstStyle/>
        <a:p>
          <a:endParaRPr lang="ru-RU"/>
        </a:p>
      </dgm:t>
    </dgm:pt>
    <dgm:pt modelId="{86B149E2-751E-47DA-88F2-4CDC5F00A416}" type="pres">
      <dgm:prSet presAssocID="{12FE0E78-57A2-43B8-870D-410FF3FC0075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30F5550C-DF64-4726-8FF0-3C7BD44E6FD6}" type="pres">
      <dgm:prSet presAssocID="{20895291-7616-434B-96A9-6C68A07F2B38}" presName="node" presStyleLbl="node1" presStyleIdx="1" presStyleCnt="3" custScaleX="2000000" custLinFactX="12135" custLinFactNeighborX="100000" custLinFactNeighborY="-90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9C704C-7E24-481E-AE4A-39156D14E6CA}" type="pres">
      <dgm:prSet presAssocID="{428F61D8-BC0E-435D-966A-E25073C2C67C}" presName="sibTrans" presStyleLbl="sibTrans2D1" presStyleIdx="1" presStyleCnt="2" custFlipVert="1" custFlipHor="1" custScaleX="67328" custScaleY="139650" custLinFactNeighborX="63417" custLinFactNeighborY="-702"/>
      <dgm:spPr/>
      <dgm:t>
        <a:bodyPr/>
        <a:lstStyle/>
        <a:p>
          <a:endParaRPr lang="ru-RU"/>
        </a:p>
      </dgm:t>
    </dgm:pt>
    <dgm:pt modelId="{EEAA0ABA-9003-4D7C-B1A4-E4C671D56430}" type="pres">
      <dgm:prSet presAssocID="{428F61D8-BC0E-435D-966A-E25073C2C67C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52481188-D597-4AD0-838F-7F329C98CCAD}" type="pres">
      <dgm:prSet presAssocID="{6E97AE7C-AA72-4329-87FB-9FFC3B470F37}" presName="node" presStyleLbl="node1" presStyleIdx="2" presStyleCnt="3" custScaleX="1470700" custLinFactX="-16089" custLinFactY="3114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479C4A-EC88-4AA3-9F44-9A5332E479F4}" type="presOf" srcId="{6E97AE7C-AA72-4329-87FB-9FFC3B470F37}" destId="{52481188-D597-4AD0-838F-7F329C98CCAD}" srcOrd="0" destOrd="0" presId="urn:microsoft.com/office/officeart/2005/8/layout/process1"/>
    <dgm:cxn modelId="{3CE1706D-E7D2-435B-AB15-3E51B3AB7D2D}" srcId="{CF53B3B2-556F-4DF4-A745-06BBFA964AC0}" destId="{A8154012-52D3-4C6B-8210-EC5FA4FDFDD0}" srcOrd="0" destOrd="0" parTransId="{7E820CC2-2F96-46C6-99E8-047A16207382}" sibTransId="{12FE0E78-57A2-43B8-870D-410FF3FC0075}"/>
    <dgm:cxn modelId="{B161BE7D-E963-4218-A7A4-3C91BE270D43}" type="presOf" srcId="{CF53B3B2-556F-4DF4-A745-06BBFA964AC0}" destId="{B3BC852E-12E4-4942-A05F-1AA1349F7DD6}" srcOrd="0" destOrd="0" presId="urn:microsoft.com/office/officeart/2005/8/layout/process1"/>
    <dgm:cxn modelId="{9C6E5F69-C22D-4959-8350-0092BD68FC67}" type="presOf" srcId="{428F61D8-BC0E-435D-966A-E25073C2C67C}" destId="{EEAA0ABA-9003-4D7C-B1A4-E4C671D56430}" srcOrd="1" destOrd="0" presId="urn:microsoft.com/office/officeart/2005/8/layout/process1"/>
    <dgm:cxn modelId="{3C9B2A03-6FAF-423D-89B8-29320D17930E}" srcId="{CF53B3B2-556F-4DF4-A745-06BBFA964AC0}" destId="{20895291-7616-434B-96A9-6C68A07F2B38}" srcOrd="1" destOrd="0" parTransId="{DE6D84D9-6BD2-4127-9805-5EBEF8E6A30D}" sibTransId="{428F61D8-BC0E-435D-966A-E25073C2C67C}"/>
    <dgm:cxn modelId="{EB4AA7DD-6328-484B-B5C4-AED7DD5214A5}" type="presOf" srcId="{A8154012-52D3-4C6B-8210-EC5FA4FDFDD0}" destId="{04F98ED4-2BDE-47EB-9AF4-D710928D01BD}" srcOrd="0" destOrd="0" presId="urn:microsoft.com/office/officeart/2005/8/layout/process1"/>
    <dgm:cxn modelId="{FB5B6CD0-E327-4A37-8F26-3830E5B793A6}" type="presOf" srcId="{12FE0E78-57A2-43B8-870D-410FF3FC0075}" destId="{EC1442A9-33E0-4E58-81D8-AB7E6678049E}" srcOrd="0" destOrd="0" presId="urn:microsoft.com/office/officeart/2005/8/layout/process1"/>
    <dgm:cxn modelId="{9195A05D-6F65-44FD-B751-4E0743A0F12D}" type="presOf" srcId="{428F61D8-BC0E-435D-966A-E25073C2C67C}" destId="{CB9C704C-7E24-481E-AE4A-39156D14E6CA}" srcOrd="0" destOrd="0" presId="urn:microsoft.com/office/officeart/2005/8/layout/process1"/>
    <dgm:cxn modelId="{E2FAE1D7-6D1B-4F84-BBB9-4E27DF02914E}" srcId="{CF53B3B2-556F-4DF4-A745-06BBFA964AC0}" destId="{6E97AE7C-AA72-4329-87FB-9FFC3B470F37}" srcOrd="2" destOrd="0" parTransId="{4431BB33-97B9-4BA5-ADAF-F05F6D26E227}" sibTransId="{B18E0372-FB0B-4F14-9E93-112BE6CB8298}"/>
    <dgm:cxn modelId="{CDE8D1B4-4963-43DB-91F0-6508FEA7EF89}" type="presOf" srcId="{12FE0E78-57A2-43B8-870D-410FF3FC0075}" destId="{86B149E2-751E-47DA-88F2-4CDC5F00A416}" srcOrd="1" destOrd="0" presId="urn:microsoft.com/office/officeart/2005/8/layout/process1"/>
    <dgm:cxn modelId="{59DABE01-673F-4826-9F3D-A79412F049B2}" type="presOf" srcId="{20895291-7616-434B-96A9-6C68A07F2B38}" destId="{30F5550C-DF64-4726-8FF0-3C7BD44E6FD6}" srcOrd="0" destOrd="0" presId="urn:microsoft.com/office/officeart/2005/8/layout/process1"/>
    <dgm:cxn modelId="{2CB893A7-4794-4EFE-AFD3-57C6EADBF7FD}" type="presParOf" srcId="{B3BC852E-12E4-4942-A05F-1AA1349F7DD6}" destId="{04F98ED4-2BDE-47EB-9AF4-D710928D01BD}" srcOrd="0" destOrd="0" presId="urn:microsoft.com/office/officeart/2005/8/layout/process1"/>
    <dgm:cxn modelId="{355FA382-0F2C-4A6D-85B0-F84CC56A0EEB}" type="presParOf" srcId="{B3BC852E-12E4-4942-A05F-1AA1349F7DD6}" destId="{EC1442A9-33E0-4E58-81D8-AB7E6678049E}" srcOrd="1" destOrd="0" presId="urn:microsoft.com/office/officeart/2005/8/layout/process1"/>
    <dgm:cxn modelId="{4442DEC6-6F18-41A8-A2FF-E0F3923BB122}" type="presParOf" srcId="{EC1442A9-33E0-4E58-81D8-AB7E6678049E}" destId="{86B149E2-751E-47DA-88F2-4CDC5F00A416}" srcOrd="0" destOrd="0" presId="urn:microsoft.com/office/officeart/2005/8/layout/process1"/>
    <dgm:cxn modelId="{1D289B79-C787-4A8B-A039-A2C16D872337}" type="presParOf" srcId="{B3BC852E-12E4-4942-A05F-1AA1349F7DD6}" destId="{30F5550C-DF64-4726-8FF0-3C7BD44E6FD6}" srcOrd="2" destOrd="0" presId="urn:microsoft.com/office/officeart/2005/8/layout/process1"/>
    <dgm:cxn modelId="{355452CA-0B03-490C-B840-9ADD8E1F544A}" type="presParOf" srcId="{B3BC852E-12E4-4942-A05F-1AA1349F7DD6}" destId="{CB9C704C-7E24-481E-AE4A-39156D14E6CA}" srcOrd="3" destOrd="0" presId="urn:microsoft.com/office/officeart/2005/8/layout/process1"/>
    <dgm:cxn modelId="{978CA119-5D4F-4F1C-8227-40B606F7B58D}" type="presParOf" srcId="{CB9C704C-7E24-481E-AE4A-39156D14E6CA}" destId="{EEAA0ABA-9003-4D7C-B1A4-E4C671D56430}" srcOrd="0" destOrd="0" presId="urn:microsoft.com/office/officeart/2005/8/layout/process1"/>
    <dgm:cxn modelId="{D73F4F4F-80DF-419F-9C03-B6BB95E101D8}" type="presParOf" srcId="{B3BC852E-12E4-4942-A05F-1AA1349F7DD6}" destId="{52481188-D597-4AD0-838F-7F329C98CCA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F8D63-042C-453C-BEBF-0E37B87F12EA}">
      <dsp:nvSpPr>
        <dsp:cNvPr id="0" name=""/>
        <dsp:cNvSpPr/>
      </dsp:nvSpPr>
      <dsp:spPr>
        <a:xfrm>
          <a:off x="3205050" y="540"/>
          <a:ext cx="5073205" cy="227203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Arial" pitchFamily="34" charset="0"/>
              <a:cs typeface="Arial" pitchFamily="34" charset="0"/>
            </a:rPr>
            <a:t>«разламывать, портить, разрушать, повреждать, фальсифицировать, подкупать»</a:t>
          </a:r>
          <a:endParaRPr lang="ru-RU" sz="20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Arial" pitchFamily="34" charset="0"/>
              <a:cs typeface="Arial" pitchFamily="34" charset="0"/>
            </a:rPr>
            <a:t>«совращение, упадок, извращенность, плохое состояние, превратность (мнения или взгляда)» </a:t>
          </a: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3205050" y="284545"/>
        <a:ext cx="4221190" cy="1704029"/>
      </dsp:txXfrm>
    </dsp:sp>
    <dsp:sp modelId="{F3EEA085-609E-4ED4-A215-5CC489F7217B}">
      <dsp:nvSpPr>
        <dsp:cNvPr id="0" name=""/>
        <dsp:cNvSpPr/>
      </dsp:nvSpPr>
      <dsp:spPr>
        <a:xfrm>
          <a:off x="72027" y="288038"/>
          <a:ext cx="3202387" cy="1541421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«</a:t>
          </a:r>
          <a:r>
            <a:rPr lang="ru-RU" sz="3200" b="1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corrumpire</a:t>
          </a:r>
          <a:r>
            <a:rPr lang="ru-RU" sz="32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» </a:t>
          </a:r>
          <a:endParaRPr lang="ru-RU" sz="3200" b="1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47273" y="363284"/>
        <a:ext cx="3051895" cy="1390929"/>
      </dsp:txXfrm>
    </dsp:sp>
    <dsp:sp modelId="{C251E545-7B7B-4DCB-9DAF-051D5C12A23D}">
      <dsp:nvSpPr>
        <dsp:cNvPr id="0" name=""/>
        <dsp:cNvSpPr/>
      </dsp:nvSpPr>
      <dsp:spPr>
        <a:xfrm>
          <a:off x="3640532" y="2427262"/>
          <a:ext cx="4532056" cy="218124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1" kern="1200" dirty="0" smtClean="0">
              <a:latin typeface="Arial" pitchFamily="34" charset="0"/>
              <a:cs typeface="Arial" pitchFamily="34" charset="0"/>
            </a:rPr>
            <a:t>«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cor</a:t>
          </a:r>
          <a:r>
            <a:rPr lang="ru-RU" sz="2700" b="1" kern="1200" dirty="0" smtClean="0">
              <a:latin typeface="Arial" pitchFamily="34" charset="0"/>
              <a:cs typeface="Arial" pitchFamily="34" charset="0"/>
            </a:rPr>
            <a:t>»</a:t>
          </a:r>
          <a:r>
            <a:rPr lang="ru-RU" sz="2700" kern="1200" dirty="0" smtClean="0">
              <a:latin typeface="Arial" pitchFamily="34" charset="0"/>
              <a:cs typeface="Arial" pitchFamily="34" charset="0"/>
            </a:rPr>
            <a:t> (сердце, душа, дух, рассудок); </a:t>
          </a:r>
          <a:endParaRPr lang="ru-RU" sz="27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>
              <a:latin typeface="Arial" pitchFamily="34" charset="0"/>
              <a:cs typeface="Arial" pitchFamily="34" charset="0"/>
            </a:rPr>
            <a:t>«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ruptum</a:t>
          </a:r>
          <a:r>
            <a:rPr lang="ru-RU" sz="2700" b="1" kern="1200" dirty="0" smtClean="0">
              <a:latin typeface="Arial" pitchFamily="34" charset="0"/>
              <a:cs typeface="Arial" pitchFamily="34" charset="0"/>
            </a:rPr>
            <a:t>»</a:t>
          </a:r>
          <a:r>
            <a:rPr lang="ru-RU" sz="2700" kern="1200" dirty="0" smtClean="0">
              <a:latin typeface="Arial" pitchFamily="34" charset="0"/>
              <a:cs typeface="Arial" pitchFamily="34" charset="0"/>
            </a:rPr>
            <a:t> (портить, разрушать).</a:t>
          </a:r>
          <a:endParaRPr lang="ru-RU" sz="2700" kern="1200" dirty="0">
            <a:latin typeface="Arial" pitchFamily="34" charset="0"/>
            <a:cs typeface="Arial" pitchFamily="34" charset="0"/>
          </a:endParaRPr>
        </a:p>
      </dsp:txBody>
      <dsp:txXfrm>
        <a:off x="3640532" y="2699918"/>
        <a:ext cx="3714088" cy="1635937"/>
      </dsp:txXfrm>
    </dsp:sp>
    <dsp:sp modelId="{3E51B40B-51DA-40B7-95DC-F892EBAE7711}">
      <dsp:nvSpPr>
        <dsp:cNvPr id="0" name=""/>
        <dsp:cNvSpPr/>
      </dsp:nvSpPr>
      <dsp:spPr>
        <a:xfrm>
          <a:off x="220477" y="2746636"/>
          <a:ext cx="3307908" cy="1541421"/>
        </a:xfrm>
        <a:prstGeom prst="roundRect">
          <a:avLst/>
        </a:prstGeom>
        <a:solidFill>
          <a:schemeClr val="accent3">
            <a:shade val="80000"/>
            <a:hueOff val="533469"/>
            <a:satOff val="-50782"/>
            <a:lumOff val="37794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«</a:t>
          </a:r>
          <a:r>
            <a:rPr lang="ru-RU" sz="3600" b="1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corruptio</a:t>
          </a:r>
          <a:r>
            <a:rPr lang="ru-RU" sz="3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» </a:t>
          </a:r>
          <a:endParaRPr lang="ru-RU" sz="36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95723" y="2821882"/>
        <a:ext cx="3157416" cy="1390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F98ED4-2BDE-47EB-9AF4-D710928D01BD}">
      <dsp:nvSpPr>
        <dsp:cNvPr id="0" name=""/>
        <dsp:cNvSpPr/>
      </dsp:nvSpPr>
      <dsp:spPr>
        <a:xfrm>
          <a:off x="70250" y="2511057"/>
          <a:ext cx="2415856" cy="740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l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latin typeface="Arial" pitchFamily="34" charset="0"/>
              <a:cs typeface="Arial" pitchFamily="34" charset="0"/>
            </a:rPr>
            <a:t>СОЦИАЛЬНОЕ ЯВЛЕНИЕ</a:t>
          </a:r>
          <a:endParaRPr lang="ru-RU" sz="2000" b="1" i="1" kern="1200" dirty="0">
            <a:latin typeface="Arial" pitchFamily="34" charset="0"/>
            <a:cs typeface="Arial" pitchFamily="34" charset="0"/>
          </a:endParaRPr>
        </a:p>
      </dsp:txBody>
      <dsp:txXfrm>
        <a:off x="91931" y="2532738"/>
        <a:ext cx="2372494" cy="696886"/>
      </dsp:txXfrm>
    </dsp:sp>
    <dsp:sp modelId="{EC1442A9-33E0-4E58-81D8-AB7E6678049E}">
      <dsp:nvSpPr>
        <dsp:cNvPr id="0" name=""/>
        <dsp:cNvSpPr/>
      </dsp:nvSpPr>
      <dsp:spPr>
        <a:xfrm rot="20024575">
          <a:off x="1758843" y="2116589"/>
          <a:ext cx="626030" cy="795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dk2">
                <a:tint val="6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760074" y="2137778"/>
        <a:ext cx="602164" cy="47732"/>
      </dsp:txXfrm>
    </dsp:sp>
    <dsp:sp modelId="{30F5550C-DF64-4726-8FF0-3C7BD44E6FD6}">
      <dsp:nvSpPr>
        <dsp:cNvPr id="0" name=""/>
        <dsp:cNvSpPr/>
      </dsp:nvSpPr>
      <dsp:spPr>
        <a:xfrm>
          <a:off x="2605600" y="1057468"/>
          <a:ext cx="3238491" cy="740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l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" pitchFamily="34" charset="0"/>
              <a:cs typeface="Arial" pitchFamily="34" charset="0"/>
            </a:rPr>
            <a:t>КОРРУПЦИЯ</a:t>
          </a:r>
          <a:endParaRPr lang="ru-RU" sz="3200" b="1" kern="1200" dirty="0">
            <a:latin typeface="Arial" pitchFamily="34" charset="0"/>
            <a:cs typeface="Arial" pitchFamily="34" charset="0"/>
          </a:endParaRPr>
        </a:p>
      </dsp:txBody>
      <dsp:txXfrm>
        <a:off x="2627281" y="1079149"/>
        <a:ext cx="3195129" cy="696886"/>
      </dsp:txXfrm>
    </dsp:sp>
    <dsp:sp modelId="{CB9C704C-7E24-481E-AE4A-39156D14E6CA}">
      <dsp:nvSpPr>
        <dsp:cNvPr id="0" name=""/>
        <dsp:cNvSpPr/>
      </dsp:nvSpPr>
      <dsp:spPr>
        <a:xfrm rot="1708034" flipH="1" flipV="1">
          <a:off x="5790293" y="2124421"/>
          <a:ext cx="516082" cy="560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dk2">
                <a:tint val="6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5806100" y="2139647"/>
        <a:ext cx="499258" cy="33647"/>
      </dsp:txXfrm>
    </dsp:sp>
    <dsp:sp modelId="{52481188-D597-4AD0-838F-7F329C98CCAD}">
      <dsp:nvSpPr>
        <dsp:cNvPr id="0" name=""/>
        <dsp:cNvSpPr/>
      </dsp:nvSpPr>
      <dsp:spPr>
        <a:xfrm>
          <a:off x="5670760" y="2487088"/>
          <a:ext cx="2381424" cy="740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l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latin typeface="Arial" pitchFamily="34" charset="0"/>
              <a:cs typeface="Arial" pitchFamily="34" charset="0"/>
            </a:rPr>
            <a:t>ПРЕСТУПЛЕНИЕ</a:t>
          </a:r>
          <a:endParaRPr lang="ru-RU" sz="2000" b="1" i="1" kern="1200" dirty="0">
            <a:latin typeface="Arial" pitchFamily="34" charset="0"/>
            <a:cs typeface="Arial" pitchFamily="34" charset="0"/>
          </a:endParaRPr>
        </a:p>
      </dsp:txBody>
      <dsp:txXfrm>
        <a:off x="5692441" y="2508769"/>
        <a:ext cx="2338062" cy="696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25.09.2022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tudref.com/321835/buhgalterskiy_uchet_i_audit/korruptsionnye_praktiki_gosudarstvah_drevnego_vostoka#gads_btm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zakon.kz/Document/?doc_id=31575252#sub_id=30029" TargetMode="External"/><Relationship Id="rId2" Type="http://schemas.openxmlformats.org/officeDocument/2006/relationships/hyperlink" Target="https://online.zakon.kz/Document/?doc_id=31577399#sub_id=676000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980728"/>
            <a:ext cx="7522032" cy="37444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sz="5300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Коррупция </a:t>
            </a:r>
            <a:r>
              <a:rPr lang="ru-RU" sz="53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как социальное и правовое явление.</a:t>
            </a:r>
            <a:br>
              <a:rPr lang="ru-RU" sz="53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5300" dirty="0"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2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5259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1196752"/>
            <a:ext cx="8183880" cy="3521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ВОПРОСЫ: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1.Понятие </a:t>
            </a: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«коррупция» : историко-философский анализ происхождения.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2.Анализ основных подходов к понятию «коррупция».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3.Коррупция по законодательству РК.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87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941168"/>
            <a:ext cx="8183880" cy="1051560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ЛАТИНСКИЙ ЯЗЫК: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692693"/>
              </p:ext>
            </p:extLst>
          </p:nvPr>
        </p:nvGraphicFramePr>
        <p:xfrm>
          <a:off x="467544" y="620688"/>
          <a:ext cx="828092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9382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ВОЗНИКАЕТ ВМЕСТЕ С ГОСУДАРСТВОМ И ПРАВОМ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8361874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29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Законы царя Хаммурапи (Вавилон)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4860032" y="530352"/>
            <a:ext cx="3827248" cy="4770856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«Если судья разобрал дело, вынес решение и изготовил документ с печатью, а затем решение свое изменил, то этого судью следует изобличить в изменении решения, которое он постановил, и исковую сумму, имевшуюся в этом деле, он должен уплатить в двенадцатикратном размере; кроме того, в собрании его должны согнать с его судейского кресла, и он не должен возвращаться и заседать вместе с судьями в суде»</a:t>
            </a:r>
            <a:r>
              <a:rPr lang="ru-RU" sz="1800" b="1" u="sng" baseline="300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[3]</a:t>
            </a:r>
            <a:endParaRPr lang="ru-RU" sz="18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432048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82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>Законах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Ману (</a:t>
            </a:r>
            <a:r>
              <a:rPr lang="ru-RU" dirty="0" err="1" smtClean="0">
                <a:solidFill>
                  <a:schemeClr val="accent3">
                    <a:lumMod val="75000"/>
                  </a:schemeClr>
                </a:solidFill>
                <a:effectLst/>
              </a:rPr>
              <a:t>Др.Индия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) 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«Пусть царь, забрав имущество тех служащих, которые по злонамеренности вымогают деньги у тяжущихся, отправит их в изгнание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99" y="2348880"/>
            <a:ext cx="7464609" cy="299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45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Древний Китай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>трактат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effectLst/>
              </a:rPr>
              <a:t>Шан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> Яна «Книга правителя области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effectLst/>
              </a:rPr>
              <a:t>Шан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</a:rPr>
              <a:t>» 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84984"/>
            <a:ext cx="3456384" cy="1728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548680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«Если отменить образцы и меры и исходить из частных суждений, то преступные сановники станут торговать властью ради доходов, чиновники различных званий станут тайком обирать народ. </a:t>
            </a:r>
          </a:p>
        </p:txBody>
      </p:sp>
    </p:spTree>
    <p:extLst>
      <p:ext uri="{BB962C8B-B14F-4D97-AF65-F5344CB8AC3E}">
        <p14:creationId xmlns:p14="http://schemas.microsoft.com/office/powerpoint/2010/main" val="419449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Аристотель </a:t>
            </a:r>
            <a:r>
              <a:rPr lang="ru-RU" sz="4000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«Политика» </a:t>
            </a:r>
            <a:endParaRPr lang="ru-RU" sz="40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3338294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95936" y="476672"/>
            <a:ext cx="42484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«Самое главное при всяком государственном строе – это посредством законов и остального распорядка устроить дело так, чтобы должностным лицам невозможно было наживаться.</a:t>
            </a:r>
          </a:p>
        </p:txBody>
      </p:sp>
    </p:spTree>
    <p:extLst>
      <p:ext uri="{BB962C8B-B14F-4D97-AF65-F5344CB8AC3E}">
        <p14:creationId xmlns:p14="http://schemas.microsoft.com/office/powerpoint/2010/main" val="293908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Томас Гоббс, английский просветитель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«Люди, кичащиеся своим богатством, смело совершают преступления в надежде, что им удастся избежать наказания путем коррумпирования государственной юстиции или получить прощение за деньги или другие формы вознаграждения... Коррупция есть корень, из которого вытекает во все времена и при всяких соблазнах презрение ко всем законам» </a:t>
            </a:r>
          </a:p>
        </p:txBody>
      </p:sp>
    </p:spTree>
    <p:extLst>
      <p:ext uri="{BB962C8B-B14F-4D97-AF65-F5344CB8AC3E}">
        <p14:creationId xmlns:p14="http://schemas.microsoft.com/office/powerpoint/2010/main" val="333139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Юридическая энциклопедия 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Коррупция 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определяется как </a:t>
            </a:r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«преступная 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деятельность в сфере политики или государственного управления, заключающаяся в использовании должностными лицами доверенных им прав и властных возможностей в целях личного обогащения» </a:t>
            </a:r>
          </a:p>
        </p:txBody>
      </p:sp>
    </p:spTree>
    <p:extLst>
      <p:ext uri="{BB962C8B-B14F-4D97-AF65-F5344CB8AC3E}">
        <p14:creationId xmlns:p14="http://schemas.microsoft.com/office/powerpoint/2010/main" val="82708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Резолюция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Конгресса ООН: «Практические меры борьбы с коррупцией», 1990 г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«Нарушения 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этического (нравственного), дисциплинарного, административного и уголовного характера, выражающиеся в противозаконном использовании своего служебного положения субъектом коррупционной деятельности» </a:t>
            </a:r>
          </a:p>
        </p:txBody>
      </p:sp>
    </p:spTree>
    <p:extLst>
      <p:ext uri="{BB962C8B-B14F-4D97-AF65-F5344CB8AC3E}">
        <p14:creationId xmlns:p14="http://schemas.microsoft.com/office/powerpoint/2010/main" val="353004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Закон РК О противодействии коррупции от 24 ноября 2015г., п.6 статья 1</a:t>
            </a:r>
            <a:endParaRPr lang="ru-RU" sz="3200" b="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01528" cy="44108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КОРРУПЦИЯ -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незаконное использование лицами, занимающими ответственную государственную должность, лицами, уполномоченными на выполнение государственных функций, лицами, приравненными к лицам, уполномоченным на выполнение государственных функций, должностными лицами своих должностных (служебных) полномочий и связанных с ними возможностей в целях получения или извлечения лично или через посредников имущественных (неимущественных) благ и преимуществ для себя либо третьих лиц, а равно подкуп данных лиц путем предоставления благ и преимуществ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7373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Закон РК О противодействии коррупции от 24 ноября 2015г., </a:t>
            </a:r>
            <a:r>
              <a:rPr lang="ru-RU" b="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п.11 </a:t>
            </a:r>
            <a:r>
              <a:rPr lang="ru-RU" b="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статья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коррупционное правонарушение - имеющее признаки коррупции противоправное виновное деяние (действие или бездействие), 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которое законом </a:t>
            </a:r>
            <a:r>
              <a:rPr lang="ru-RU" sz="3200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установлена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административная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или </a:t>
            </a:r>
            <a:r>
              <a:rPr lang="ru-RU" sz="3200" b="1" i="1" u="sng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3" tooltip="Уголовный кодекс Республики Казахстан от 3 июля 2014 года № 226-V (с изменениями и дополнениями по состоянию на 12.09.2022 г.)"/>
              </a:rPr>
              <a:t>уголовная </a:t>
            </a:r>
            <a:r>
              <a:rPr lang="ru-RU" sz="3200" b="1" i="1" u="sng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3" tooltip="Уголовный кодекс Республики Казахстан от 3 июля 2014 года № 226-V (с изменениями и дополнениями по состоянию на 12.09.2022 г.)"/>
              </a:rPr>
              <a:t>ответственность</a:t>
            </a:r>
            <a:r>
              <a:rPr lang="ru-RU" sz="3200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6710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Уголовный кодекс РК от 3 июля 2014г., глава </a:t>
            </a:r>
            <a:r>
              <a:rPr lang="ru-RU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15,статьи </a:t>
            </a:r>
            <a:r>
              <a:rPr lang="ru-RU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361-370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Злоупотребление служебными полномочиями;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Превышение власти;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Незаконное участие в предпринимательской деятельности;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Воспрепятствование законной предпринимательской деятельности;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Получение взятки;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Дача взятки ответственному лицу лично или через посредника;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Посредничество во взяточничестве;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Служебный подлог;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Бездействие</a:t>
            </a:r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</a:t>
            </a:r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службе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58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Виды  уголовной ответственности за коррупционные преступления: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ШТРАФ;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ИСПРАВИТЕЛЬНЫЕ РАБОТЫ;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ОБЩЕСТВЕННЫЕ РАБОТЫ;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ОГРАНИЧЕНИЕ СВОБОДЫ;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ЛИШЕНИЕ СВОБОДЫ (ст. 366 п.4 срок от десяти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 пятнадцати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лет)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КОНФИСКАЦИЯ ИМУЩЕСТВА;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ПОЖИЗНЕННОЕ ЛИШЕНИЕ ПРАВА ЗАНИМАТЬ ОПРЕДЕЛЕННЫЕ ДОЛЖНОСТИ ИЛИ ЗАНИМАТЬСЯ ОПРЕДЕЛЕННОЙ ДЕЯТЕЛЬНОСТЬЮ.</a:t>
            </a:r>
            <a:endParaRPr lang="ru-RU" b="1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773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39784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Кодекс РК об административных правонарушениях от 5 июля 2014г.   Глава 34. Административные коррупционные правонарушения ст.676-681</a:t>
            </a:r>
            <a:endParaRPr lang="ru-RU" sz="31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Предоставление незаконного материального вознаграждения физическими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лицами;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Получение незаконного материального вознаграждения лицом, уполномоченным на выполнение государственных функций, либо приравненным к нему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лицом;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Предоставление незаконного материального вознаграждения юридическими лицами</a:t>
            </a:r>
            <a:endParaRPr lang="ru-RU" b="1" i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Осуществление незаконной предпринимательской деятельности и получение незаконных доходов государственными органами и органами местного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самоуправления;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Непринятие руководителями государственных органов мер по противодействию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коррупции;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Принятие на работу лиц, ранее совершивших коррупционное преступление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80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Юридическая ответственность за административные коррупционные правонарушения в РК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7957512" cy="376274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Виды юридической ответственности:</a:t>
            </a:r>
          </a:p>
          <a:p>
            <a:pPr marL="0" indent="0">
              <a:buNone/>
            </a:pP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ШТРАФ В РАЗМЕРЕ   ОТ СТА ДО ТЫСЯЧИ ПЯТИСОТ МЕСЯЧНЫХ РАСЧЕТНЫХ ПОКАЗАТЕЛЕЙ.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0534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147</TotalTime>
  <Words>662</Words>
  <Application>Microsoft Office PowerPoint</Application>
  <PresentationFormat>Экран (4:3)</PresentationFormat>
  <Paragraphs>64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                 Коррупция как социальное и правовое явление. </vt:lpstr>
      <vt:lpstr>  </vt:lpstr>
      <vt:lpstr>ЛАТИНСКИЙ ЯЗЫК:</vt:lpstr>
      <vt:lpstr>ВОЗНИКАЕТ ВМЕСТЕ С ГОСУДАРСТВОМ И ПРАВОМ</vt:lpstr>
      <vt:lpstr>Законы царя Хаммурапи (Вавилон)</vt:lpstr>
      <vt:lpstr>Законах Ману (Др.Индия) </vt:lpstr>
      <vt:lpstr>Древний Китай трактат Шан Яна «Книга правителя области Шан» </vt:lpstr>
      <vt:lpstr>Аристотель «Политика» </vt:lpstr>
      <vt:lpstr>Томас Гоббс, английский просветитель</vt:lpstr>
      <vt:lpstr>Юридическая энциклопедия </vt:lpstr>
      <vt:lpstr>Резолюция Конгресса ООН: «Практические меры борьбы с коррупцией», 1990 г.</vt:lpstr>
      <vt:lpstr>Закон РК О противодействии коррупции от 24 ноября 2015г., п.6 статья 1</vt:lpstr>
      <vt:lpstr>Закон РК О противодействии коррупции от 24 ноября 2015г., п.11 статья 1</vt:lpstr>
      <vt:lpstr>Уголовный кодекс РК от 3 июля 2014г., глава 15,статьи 361-370</vt:lpstr>
      <vt:lpstr>Виды  уголовной ответственности за коррупционные преступления:</vt:lpstr>
      <vt:lpstr> Кодекс РК об административных правонарушениях от 5 июля 2014г.   Глава 34. Административные коррупционные правонарушения ст.676-681</vt:lpstr>
      <vt:lpstr>Юридическая ответственность за административные коррупционные правонарушения в РК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Коррупция как социальное и правовое явление. </dc:title>
  <dc:creator>RSS</dc:creator>
  <cp:lastModifiedBy>RSS</cp:lastModifiedBy>
  <cp:revision>68</cp:revision>
  <dcterms:created xsi:type="dcterms:W3CDTF">2022-09-19T17:27:01Z</dcterms:created>
  <dcterms:modified xsi:type="dcterms:W3CDTF">2022-09-25T19:02:20Z</dcterms:modified>
</cp:coreProperties>
</file>